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4"/>
  </p:notesMasterIdLst>
  <p:sldIdLst>
    <p:sldId id="256" r:id="rId2"/>
    <p:sldId id="259" r:id="rId3"/>
    <p:sldId id="368" r:id="rId4"/>
    <p:sldId id="354" r:id="rId5"/>
    <p:sldId id="336" r:id="rId6"/>
    <p:sldId id="364" r:id="rId7"/>
    <p:sldId id="352" r:id="rId8"/>
    <p:sldId id="369" r:id="rId9"/>
    <p:sldId id="359" r:id="rId10"/>
    <p:sldId id="349" r:id="rId11"/>
    <p:sldId id="367" r:id="rId12"/>
    <p:sldId id="316" r:id="rId13"/>
  </p:sldIdLst>
  <p:sldSz cx="9144000" cy="5143500" type="screen16x9"/>
  <p:notesSz cx="6858000" cy="9144000"/>
  <p:embeddedFontLst>
    <p:embeddedFont>
      <p:font typeface="Orbitron" charset="0"/>
      <p:regular r:id="rId15"/>
      <p:bold r:id="rId16"/>
    </p:embeddedFont>
    <p:embeddedFont>
      <p:font typeface="Barlow"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6" autoAdjust="0"/>
    <p:restoredTop sz="90490" autoAdjust="0"/>
  </p:normalViewPr>
  <p:slideViewPr>
    <p:cSldViewPr>
      <p:cViewPr>
        <p:scale>
          <a:sx n="110" d="100"/>
          <a:sy n="110" d="100"/>
        </p:scale>
        <p:origin x="-726"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On this final sheet, ask children to scour the example text and</a:t>
            </a:r>
            <a:r>
              <a:rPr lang="en-GB" baseline="0" dirty="0" smtClean="0"/>
              <a:t> pick out words and phrases that they would really like to use in their own writing. Encourage children not to simply copy from the example text but to think of ideas and places they could use those words and phrases. When writing their stories in the ‘write’ section, children could neatly tick off these collected words and phrases as they use them in their final piece.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 I tend to add images that reflect the word so that children have a visual representation of what the words mean.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Reinforce</a:t>
            </a:r>
            <a:r>
              <a:rPr lang="en-GB" baseline="0" dirty="0" smtClean="0"/>
              <a:t> the purpose of the lesson.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buNone/>
            </a:pPr>
            <a:r>
              <a:rPr lang="en-GB" sz="1100" b="0" i="0" u="none" strike="noStrike" cap="none" dirty="0" smtClean="0">
                <a:solidFill>
                  <a:srgbClr val="000000"/>
                </a:solidFill>
                <a:effectLst/>
                <a:latin typeface="Arial"/>
                <a:ea typeface="Arial"/>
                <a:cs typeface="Arial"/>
                <a:sym typeface="Arial"/>
              </a:rPr>
              <a:t>Read the book twice. On the second read, play a spotter game with the children and se</a:t>
            </a:r>
            <a:r>
              <a:rPr lang="en-GB" sz="1100" b="0" i="0" u="none" strike="noStrike" cap="none" baseline="0" dirty="0" smtClean="0">
                <a:solidFill>
                  <a:srgbClr val="000000"/>
                </a:solidFill>
                <a:effectLst/>
                <a:latin typeface="Arial"/>
                <a:ea typeface="Arial"/>
                <a:cs typeface="Arial"/>
                <a:sym typeface="Arial"/>
              </a:rPr>
              <a:t>e if they can identify the following in the book: </a:t>
            </a:r>
          </a:p>
          <a:p>
            <a:pPr lvl="0"/>
            <a:r>
              <a:rPr lang="en-GB" sz="1100" b="0" i="0" u="none" strike="noStrike" cap="none" dirty="0" smtClean="0">
                <a:solidFill>
                  <a:srgbClr val="000000"/>
                </a:solidFill>
                <a:effectLst/>
                <a:latin typeface="Arial"/>
                <a:ea typeface="Arial"/>
                <a:cs typeface="Arial"/>
                <a:sym typeface="Arial"/>
              </a:rPr>
              <a:t>A fronted adverbial</a:t>
            </a:r>
          </a:p>
          <a:p>
            <a:pPr lvl="0"/>
            <a:r>
              <a:rPr lang="en-GB" sz="1100" b="0" i="0" u="none" strike="noStrike" cap="none" dirty="0" smtClean="0">
                <a:solidFill>
                  <a:srgbClr val="000000"/>
                </a:solidFill>
                <a:effectLst/>
                <a:latin typeface="Arial"/>
                <a:ea typeface="Arial"/>
                <a:cs typeface="Arial"/>
                <a:sym typeface="Arial"/>
              </a:rPr>
              <a:t>An expanded noun phrase</a:t>
            </a:r>
          </a:p>
          <a:p>
            <a:pPr lvl="0"/>
            <a:r>
              <a:rPr lang="en-GB" sz="1100" b="0" i="0" u="none" strike="noStrike" cap="none" dirty="0" smtClean="0">
                <a:solidFill>
                  <a:srgbClr val="000000"/>
                </a:solidFill>
                <a:effectLst/>
                <a:latin typeface="Arial"/>
                <a:ea typeface="Arial"/>
                <a:cs typeface="Arial"/>
                <a:sym typeface="Arial"/>
              </a:rPr>
              <a:t>A subordinating conjunction starting a sentence</a:t>
            </a:r>
          </a:p>
          <a:p>
            <a:pPr lvl="0"/>
            <a:r>
              <a:rPr lang="en-GB" sz="1100" b="0" i="0" u="none" strike="noStrike" cap="none" dirty="0" smtClean="0">
                <a:solidFill>
                  <a:srgbClr val="000000"/>
                </a:solidFill>
                <a:effectLst/>
                <a:latin typeface="Arial"/>
                <a:ea typeface="Arial"/>
                <a:cs typeface="Arial"/>
                <a:sym typeface="Arial"/>
              </a:rPr>
              <a:t>A subordinating conjunction in the middle of a sentence</a:t>
            </a:r>
          </a:p>
          <a:p>
            <a:pPr lvl="0"/>
            <a:r>
              <a:rPr lang="en-GB" sz="1100" b="0" i="0" u="none" strike="noStrike" cap="none" dirty="0" smtClean="0">
                <a:solidFill>
                  <a:srgbClr val="000000"/>
                </a:solidFill>
                <a:effectLst/>
                <a:latin typeface="Arial"/>
                <a:ea typeface="Arial"/>
                <a:cs typeface="Arial"/>
                <a:sym typeface="Arial"/>
              </a:rPr>
              <a:t>An interesting or unusual verb</a:t>
            </a:r>
          </a:p>
          <a:p>
            <a:pPr lvl="0"/>
            <a:r>
              <a:rPr lang="en-GB" sz="1100" b="0" i="0" u="none" strike="noStrike" cap="none" dirty="0" smtClean="0">
                <a:solidFill>
                  <a:srgbClr val="000000"/>
                </a:solidFill>
                <a:effectLst/>
                <a:latin typeface="Arial"/>
                <a:ea typeface="Arial"/>
                <a:cs typeface="Arial"/>
                <a:sym typeface="Arial"/>
              </a:rPr>
              <a:t>An interesting or unusual adjective</a:t>
            </a:r>
          </a:p>
          <a:p>
            <a:pPr lvl="0"/>
            <a:r>
              <a:rPr lang="en-GB" sz="1100" b="0" i="0" u="none" strike="noStrike" cap="none" dirty="0" smtClean="0">
                <a:solidFill>
                  <a:srgbClr val="000000"/>
                </a:solidFill>
                <a:effectLst/>
                <a:latin typeface="Arial"/>
                <a:ea typeface="Arial"/>
                <a:cs typeface="Arial"/>
                <a:sym typeface="Arial"/>
              </a:rPr>
              <a:t>A question</a:t>
            </a:r>
          </a:p>
          <a:p>
            <a:pPr lvl="0"/>
            <a:r>
              <a:rPr lang="en-GB" sz="1100" b="0" i="0" u="none" strike="noStrike" cap="none" dirty="0" smtClean="0">
                <a:solidFill>
                  <a:srgbClr val="000000"/>
                </a:solidFill>
                <a:effectLst/>
                <a:latin typeface="Arial"/>
                <a:ea typeface="Arial"/>
                <a:cs typeface="Arial"/>
                <a:sym typeface="Arial"/>
              </a:rPr>
              <a:t>Emotional language</a:t>
            </a:r>
          </a:p>
          <a:p>
            <a:pPr lvl="0"/>
            <a:r>
              <a:rPr lang="en-GB" sz="1100" b="0" i="0" u="none" strike="noStrike" cap="none" dirty="0" smtClean="0">
                <a:solidFill>
                  <a:srgbClr val="000000"/>
                </a:solidFill>
                <a:effectLst/>
                <a:latin typeface="Arial"/>
                <a:ea typeface="Arial"/>
                <a:cs typeface="Arial"/>
                <a:sym typeface="Arial"/>
              </a:rPr>
              <a:t>An example of speech</a:t>
            </a:r>
          </a:p>
          <a:p>
            <a:pPr marL="158750" indent="0">
              <a:buNone/>
            </a:pP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dirty="0" smtClean="0">
                <a:solidFill>
                  <a:srgbClr val="000000"/>
                </a:solidFill>
                <a:effectLst/>
                <a:latin typeface="Arial"/>
                <a:ea typeface="Arial"/>
                <a:cs typeface="Arial"/>
                <a:sym typeface="Arial"/>
              </a:rPr>
              <a:t>Ask the children to answer, what a </a:t>
            </a:r>
            <a:r>
              <a:rPr lang="en-GB" sz="1100" b="0" i="0" u="none" strike="noStrike" cap="none" dirty="0" smtClean="0">
                <a:solidFill>
                  <a:srgbClr val="000000"/>
                </a:solidFill>
                <a:effectLst/>
                <a:latin typeface="Arial"/>
                <a:ea typeface="Arial"/>
                <a:cs typeface="Arial"/>
                <a:sym typeface="Arial"/>
              </a:rPr>
              <a:t>simile is </a:t>
            </a:r>
            <a:r>
              <a:rPr lang="en-GB" sz="1100" b="0" i="0" u="none" strike="noStrike" cap="none" baseline="0" dirty="0" smtClean="0">
                <a:solidFill>
                  <a:srgbClr val="000000"/>
                </a:solidFill>
                <a:effectLst/>
                <a:latin typeface="Arial"/>
                <a:ea typeface="Arial"/>
                <a:cs typeface="Arial"/>
                <a:sym typeface="Arial"/>
              </a:rPr>
              <a:t>and can they think of any examples.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47"/>
        <p:cNvGrpSpPr/>
        <p:nvPr/>
      </p:nvGrpSpPr>
      <p:grpSpPr>
        <a:xfrm>
          <a:off x="0" y="0"/>
          <a:ext cx="0" cy="0"/>
          <a:chOff x="0" y="0"/>
          <a:chExt cx="0" cy="0"/>
        </a:xfrm>
      </p:grpSpPr>
      <p:sp>
        <p:nvSpPr>
          <p:cNvPr id="1148" name="Google Shape;1148;p29"/>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9" name="Google Shape;1149;p29"/>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0" name="Google Shape;1150;p29"/>
          <p:cNvSpPr txBox="1">
            <a:spLocks noGrp="1"/>
          </p:cNvSpPr>
          <p:nvPr>
            <p:ph type="title"/>
          </p:nvPr>
        </p:nvSpPr>
        <p:spPr>
          <a:xfrm flipH="1">
            <a:off x="2269973" y="1414725"/>
            <a:ext cx="4102800" cy="83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1" name="Google Shape;1151;p29"/>
          <p:cNvSpPr txBox="1">
            <a:spLocks noGrp="1"/>
          </p:cNvSpPr>
          <p:nvPr>
            <p:ph type="subTitle" idx="1"/>
          </p:nvPr>
        </p:nvSpPr>
        <p:spPr>
          <a:xfrm flipH="1">
            <a:off x="2269973" y="2254376"/>
            <a:ext cx="4102800" cy="37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2" name="Google Shape;1152;p29"/>
          <p:cNvSpPr txBox="1">
            <a:spLocks noGrp="1"/>
          </p:cNvSpPr>
          <p:nvPr>
            <p:ph type="title" idx="2" hasCustomPrompt="1"/>
          </p:nvPr>
        </p:nvSpPr>
        <p:spPr>
          <a:xfrm flipH="1">
            <a:off x="6372850" y="1507024"/>
            <a:ext cx="2159400" cy="12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5801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9" r:id="rId4"/>
    <p:sldLayoutId id="2147483678" r:id="rId5"/>
    <p:sldLayoutId id="2147483679" r:id="rId6"/>
    <p:sldLayoutId id="2147483680" r:id="rId7"/>
    <p:sldLayoutId id="2147483681" r:id="rId8"/>
    <p:sldLayoutId id="2147483684" r:id="rId9"/>
    <p:sldLayoutId id="214748368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613" name="Google Shape;1613;p38"/>
          <p:cNvSpPr txBox="1">
            <a:spLocks noGrp="1"/>
          </p:cNvSpPr>
          <p:nvPr>
            <p:ph type="ctrTitle"/>
          </p:nvPr>
        </p:nvSpPr>
        <p:spPr>
          <a:xfrm>
            <a:off x="611560" y="411510"/>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1043608" y="3507854"/>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23478"/>
            <a:ext cx="4759576" cy="47595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792543" cy="572700"/>
          </a:xfrm>
          <a:prstGeom prst="rect">
            <a:avLst/>
          </a:prstGeom>
        </p:spPr>
        <p:txBody>
          <a:bodyPr spcFirstLastPara="1" wrap="square" lIns="91425" tIns="91425" rIns="91425" bIns="91425" anchor="t" anchorCtr="0">
            <a:noAutofit/>
          </a:bodyPr>
          <a:lstStyle/>
          <a:p>
            <a:pPr lvl="0" algn="l"/>
            <a:r>
              <a:rPr lang="en-GB" sz="2400" dirty="0" smtClean="0"/>
              <a:t>Class Discussion: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1148561" y="771550"/>
            <a:ext cx="7755349" cy="958660"/>
          </a:xfrm>
          <a:prstGeom prst="rect">
            <a:avLst/>
          </a:prstGeom>
        </p:spPr>
        <p:txBody>
          <a:bodyPr wrap="square">
            <a:spAutoFit/>
          </a:bodyPr>
          <a:lstStyle/>
          <a:p>
            <a:pPr marL="457200" lvl="0" indent="-457200">
              <a:lnSpc>
                <a:spcPct val="150000"/>
              </a:lnSpc>
              <a:buClr>
                <a:schemeClr val="accent3"/>
              </a:buClr>
              <a:buFont typeface="Wingdings" pitchFamily="2" charset="2"/>
              <a:buChar char="v"/>
            </a:pPr>
            <a:r>
              <a:rPr lang="en-GB" sz="2000" dirty="0">
                <a:solidFill>
                  <a:schemeClr val="accent3"/>
                </a:solidFill>
              </a:rPr>
              <a:t>Why do you think the author chose these words for the example text</a:t>
            </a:r>
            <a:r>
              <a:rPr lang="en-GB" sz="2000" dirty="0" smtClean="0">
                <a:solidFill>
                  <a:schemeClr val="accent3"/>
                </a:solidFill>
              </a:rPr>
              <a:t>?</a:t>
            </a:r>
            <a:endParaRPr lang="en-GB" sz="2000" dirty="0">
              <a:solidFill>
                <a:schemeClr val="accent3"/>
              </a:solidFill>
            </a:endParaRPr>
          </a:p>
        </p:txBody>
      </p:sp>
      <p:sp>
        <p:nvSpPr>
          <p:cNvPr id="3" name="Rectangle 2"/>
          <p:cNvSpPr/>
          <p:nvPr/>
        </p:nvSpPr>
        <p:spPr>
          <a:xfrm>
            <a:off x="1148561" y="1688432"/>
            <a:ext cx="6984776" cy="3323987"/>
          </a:xfrm>
          <a:prstGeom prst="rect">
            <a:avLst/>
          </a:prstGeom>
        </p:spPr>
        <p:txBody>
          <a:bodyPr wrap="square">
            <a:spAutoFit/>
          </a:bodyPr>
          <a:lstStyle/>
          <a:p>
            <a:pPr marL="457200" lvl="0" indent="-457200">
              <a:lnSpc>
                <a:spcPct val="150000"/>
              </a:lnSpc>
              <a:buClr>
                <a:schemeClr val="accent3"/>
              </a:buClr>
              <a:buFont typeface="Wingdings" pitchFamily="2" charset="2"/>
              <a:buChar char="v"/>
            </a:pPr>
            <a:r>
              <a:rPr lang="en-GB" sz="2000" dirty="0">
                <a:solidFill>
                  <a:schemeClr val="accent3"/>
                </a:solidFill>
              </a:rPr>
              <a:t>How does </a:t>
            </a:r>
            <a:r>
              <a:rPr lang="en-GB" sz="2000" dirty="0" smtClean="0">
                <a:solidFill>
                  <a:schemeClr val="accent3"/>
                </a:solidFill>
              </a:rPr>
              <a:t>Lexi </a:t>
            </a:r>
            <a:r>
              <a:rPr lang="en-GB" sz="2000" dirty="0">
                <a:solidFill>
                  <a:schemeClr val="accent3"/>
                </a:solidFill>
              </a:rPr>
              <a:t>feel at the beginning of the story? </a:t>
            </a:r>
          </a:p>
          <a:p>
            <a:pPr marL="457200" lvl="0" indent="-457200">
              <a:lnSpc>
                <a:spcPct val="150000"/>
              </a:lnSpc>
              <a:buClr>
                <a:schemeClr val="accent3"/>
              </a:buClr>
              <a:buFont typeface="Wingdings" pitchFamily="2" charset="2"/>
              <a:buChar char="v"/>
            </a:pPr>
            <a:r>
              <a:rPr lang="en-GB" sz="2000" dirty="0">
                <a:solidFill>
                  <a:schemeClr val="accent3"/>
                </a:solidFill>
              </a:rPr>
              <a:t>What is Lexi worried about? </a:t>
            </a:r>
          </a:p>
          <a:p>
            <a:pPr marL="457200" lvl="0" indent="-457200">
              <a:lnSpc>
                <a:spcPct val="150000"/>
              </a:lnSpc>
              <a:buClr>
                <a:schemeClr val="accent3"/>
              </a:buClr>
              <a:buFont typeface="Wingdings" pitchFamily="2" charset="2"/>
              <a:buChar char="v"/>
            </a:pPr>
            <a:r>
              <a:rPr lang="en-GB" sz="2000" dirty="0">
                <a:solidFill>
                  <a:schemeClr val="accent3"/>
                </a:solidFill>
              </a:rPr>
              <a:t>Who is she going to meet? </a:t>
            </a:r>
          </a:p>
          <a:p>
            <a:pPr marL="457200" lvl="0" indent="-457200">
              <a:lnSpc>
                <a:spcPct val="150000"/>
              </a:lnSpc>
              <a:buClr>
                <a:schemeClr val="accent3"/>
              </a:buClr>
              <a:buFont typeface="Wingdings" pitchFamily="2" charset="2"/>
              <a:buChar char="v"/>
            </a:pPr>
            <a:r>
              <a:rPr lang="en-GB" sz="2000" dirty="0">
                <a:solidFill>
                  <a:schemeClr val="accent3"/>
                </a:solidFill>
              </a:rPr>
              <a:t>What does Tim ask about when Lexi arrives at the Mystery Hunters meeting? </a:t>
            </a:r>
          </a:p>
          <a:p>
            <a:pPr marL="457200" lvl="0" indent="-457200">
              <a:lnSpc>
                <a:spcPct val="150000"/>
              </a:lnSpc>
              <a:buClr>
                <a:schemeClr val="accent3"/>
              </a:buClr>
              <a:buFont typeface="Wingdings" pitchFamily="2" charset="2"/>
              <a:buChar char="v"/>
            </a:pPr>
            <a:r>
              <a:rPr lang="en-GB" sz="2000" dirty="0">
                <a:solidFill>
                  <a:schemeClr val="accent3"/>
                </a:solidFill>
              </a:rPr>
              <a:t>How many Mystery Hunter meetings have there been? </a:t>
            </a:r>
          </a:p>
          <a:p>
            <a:pPr marL="457200" lvl="0" indent="-457200">
              <a:lnSpc>
                <a:spcPct val="150000"/>
              </a:lnSpc>
              <a:buClr>
                <a:schemeClr val="accent3"/>
              </a:buClr>
              <a:buFont typeface="Wingdings" pitchFamily="2" charset="2"/>
              <a:buChar char="v"/>
            </a:pPr>
            <a:r>
              <a:rPr lang="en-GB" sz="2000" dirty="0">
                <a:solidFill>
                  <a:schemeClr val="accent3"/>
                </a:solidFill>
              </a:rPr>
              <a:t>Where did Lexi and Tim go to find the orb? </a:t>
            </a:r>
            <a:endParaRPr lang="en-GB" sz="2000" dirty="0">
              <a:solidFill>
                <a:schemeClr val="accent3"/>
              </a:solidFill>
            </a:endParaRPr>
          </a:p>
        </p:txBody>
      </p:sp>
    </p:spTree>
    <p:extLst>
      <p:ext uri="{BB962C8B-B14F-4D97-AF65-F5344CB8AC3E}">
        <p14:creationId xmlns:p14="http://schemas.microsoft.com/office/powerpoint/2010/main" val="37974591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79254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Ideas collector:</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013" y="1131590"/>
            <a:ext cx="5133975"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36066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419622"/>
            <a:ext cx="6912768" cy="2644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sp>
        <p:nvSpPr>
          <p:cNvPr id="7" name="Google Shape;1693;p42"/>
          <p:cNvSpPr txBox="1">
            <a:spLocks noGrp="1"/>
          </p:cNvSpPr>
          <p:nvPr>
            <p:ph type="title"/>
          </p:nvPr>
        </p:nvSpPr>
        <p:spPr>
          <a:xfrm>
            <a:off x="-828600" y="1707654"/>
            <a:ext cx="4789800" cy="520500"/>
          </a:xfrm>
          <a:prstGeom prst="rect">
            <a:avLst/>
          </a:prstGeom>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2400" dirty="0" smtClean="0">
                <a:solidFill>
                  <a:schemeClr val="accent2"/>
                </a:solidFill>
              </a:rPr>
              <a:t>chimed</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unravel</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cursing</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genuine</a:t>
            </a:r>
            <a:endParaRPr sz="2400" dirty="0"/>
          </a:p>
        </p:txBody>
      </p:sp>
      <p:sp>
        <p:nvSpPr>
          <p:cNvPr id="8" name="Google Shape;1619;p39"/>
          <p:cNvSpPr txBox="1">
            <a:spLocks noGrp="1"/>
          </p:cNvSpPr>
          <p:nvPr>
            <p:ph type="title"/>
          </p:nvPr>
        </p:nvSpPr>
        <p:spPr>
          <a:xfrm>
            <a:off x="3635896" y="2139702"/>
            <a:ext cx="5400600" cy="572700"/>
          </a:xfrm>
          <a:prstGeom prst="rect">
            <a:avLst/>
          </a:prstGeom>
        </p:spPr>
        <p:txBody>
          <a:bodyPr spcFirstLastPara="1" wrap="square" lIns="91425" tIns="91425" rIns="91425" bIns="91425" anchor="t" anchorCtr="0">
            <a:noAutofit/>
          </a:bodyPr>
          <a:lstStyle/>
          <a:p>
            <a:pPr algn="l"/>
            <a:r>
              <a:rPr lang="en-GB" sz="1500" b="0" dirty="0">
                <a:latin typeface="+mj-lt"/>
              </a:rPr>
              <a:t>the use of such language by children, which can include using words that are disrespectful, hurtful, or inappropriate.</a:t>
            </a:r>
            <a:r>
              <a:rPr lang="en-GB" sz="1500" b="0" dirty="0" smtClean="0">
                <a:latin typeface="+mj-lt"/>
              </a:rPr>
              <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serve as a signal or announcement, such as indicating the start or end of an event or marking the time of day</a:t>
            </a:r>
            <a:r>
              <a:rPr lang="en-GB" sz="1500" b="0" dirty="0" smtClean="0">
                <a:latin typeface="+mj-lt"/>
              </a:rPr>
              <a:t>.</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 that something is real, authentic, or sincere</a:t>
            </a:r>
            <a:r>
              <a:rPr lang="en-GB" sz="1500" b="0" dirty="0" smtClean="0">
                <a:latin typeface="+mj-lt"/>
              </a:rPr>
              <a:t>.</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o undo or untangle something that is twisted or knotted. </a:t>
            </a:r>
            <a:endParaRPr lang="en-GB" sz="1500" b="0" dirty="0">
              <a:latin typeface="+mj-lt"/>
            </a:endParaRPr>
          </a:p>
        </p:txBody>
      </p:sp>
    </p:spTree>
    <p:extLst>
      <p:ext uri="{BB962C8B-B14F-4D97-AF65-F5344CB8AC3E}">
        <p14:creationId xmlns:p14="http://schemas.microsoft.com/office/powerpoint/2010/main" val="379725999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Purpose and Outcome</a:t>
            </a:r>
            <a:endParaRPr dirty="0"/>
          </a:p>
        </p:txBody>
      </p:sp>
      <p:sp>
        <p:nvSpPr>
          <p:cNvPr id="6" name="Google Shape;1619;p39"/>
          <p:cNvSpPr txBox="1">
            <a:spLocks noGrp="1"/>
          </p:cNvSpPr>
          <p:nvPr>
            <p:ph type="title"/>
          </p:nvPr>
        </p:nvSpPr>
        <p:spPr>
          <a:xfrm>
            <a:off x="611560" y="170765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2000" dirty="0" smtClean="0">
                <a:solidFill>
                  <a:schemeClr val="accent2"/>
                </a:solidFill>
              </a:rPr>
              <a:t>T</a:t>
            </a:r>
            <a:r>
              <a:rPr lang="en" sz="2000" dirty="0" smtClean="0">
                <a:solidFill>
                  <a:schemeClr val="accent2"/>
                </a:solidFill>
              </a:rPr>
              <a:t>o inform</a:t>
            </a:r>
            <a:br>
              <a:rPr lang="en" sz="2000" dirty="0" smtClean="0">
                <a:solidFill>
                  <a:schemeClr val="accent2"/>
                </a:solidFill>
              </a:rPr>
            </a:br>
            <a:r>
              <a:rPr lang="en" sz="2000" dirty="0">
                <a:solidFill>
                  <a:schemeClr val="accent2"/>
                </a:solidFill>
              </a:rPr>
              <a:t/>
            </a:r>
            <a:br>
              <a:rPr lang="en" sz="2000" dirty="0">
                <a:solidFill>
                  <a:schemeClr val="accent2"/>
                </a:solidFill>
              </a:rPr>
            </a:br>
            <a:r>
              <a:rPr lang="en" sz="2000" dirty="0" smtClean="0">
                <a:solidFill>
                  <a:schemeClr val="accent2"/>
                </a:solidFill>
              </a:rPr>
              <a:t>a retelling of w</a:t>
            </a:r>
            <a:r>
              <a:rPr lang="en-GB" sz="2000" dirty="0" smtClean="0">
                <a:solidFill>
                  <a:schemeClr val="accent2"/>
                </a:solidFill>
              </a:rPr>
              <a:t>ha</a:t>
            </a:r>
            <a:r>
              <a:rPr lang="en" sz="2000" dirty="0" smtClean="0">
                <a:solidFill>
                  <a:schemeClr val="accent2"/>
                </a:solidFill>
              </a:rPr>
              <a:t>t happened when Lexi and Tim found the Orb and met the aliens.</a:t>
            </a:r>
            <a:endParaRPr sz="2000" dirty="0"/>
          </a:p>
        </p:txBody>
      </p:sp>
    </p:spTree>
    <p:extLst>
      <p:ext uri="{BB962C8B-B14F-4D97-AF65-F5344CB8AC3E}">
        <p14:creationId xmlns:p14="http://schemas.microsoft.com/office/powerpoint/2010/main" val="5467769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8" y="0"/>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Chapter </a:t>
            </a:r>
            <a:r>
              <a:rPr lang="en" dirty="0" smtClean="0">
                <a:solidFill>
                  <a:schemeClr val="accent2">
                    <a:lumMod val="60000"/>
                    <a:lumOff val="40000"/>
                  </a:schemeClr>
                </a:solidFill>
              </a:rPr>
              <a:t>8</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21" y="823694"/>
            <a:ext cx="3960440" cy="3960440"/>
          </a:xfrm>
          <a:prstGeom prst="rect">
            <a:avLst/>
          </a:prstGeom>
        </p:spPr>
      </p:pic>
      <p:sp>
        <p:nvSpPr>
          <p:cNvPr id="2" name="Rectangle 1"/>
          <p:cNvSpPr/>
          <p:nvPr/>
        </p:nvSpPr>
        <p:spPr>
          <a:xfrm>
            <a:off x="5508104" y="1176280"/>
            <a:ext cx="3366120" cy="3647152"/>
          </a:xfrm>
          <a:prstGeom prst="rect">
            <a:avLst/>
          </a:prstGeom>
        </p:spPr>
        <p:txBody>
          <a:bodyPr wrap="square">
            <a:spAutoFit/>
          </a:bodyPr>
          <a:lstStyle/>
          <a:p>
            <a:pPr marL="285750" lvl="0" indent="-285750">
              <a:lnSpc>
                <a:spcPct val="150000"/>
              </a:lnSpc>
              <a:buClr>
                <a:schemeClr val="accent3"/>
              </a:buClr>
              <a:buFont typeface="Wingdings" pitchFamily="2" charset="2"/>
              <a:buChar char="v"/>
            </a:pPr>
            <a:r>
              <a:rPr lang="en-GB" dirty="0">
                <a:solidFill>
                  <a:schemeClr val="accent3"/>
                </a:solidFill>
              </a:rPr>
              <a:t>A fronted adverbial</a:t>
            </a:r>
          </a:p>
          <a:p>
            <a:pPr marL="285750" lvl="0" indent="-285750">
              <a:lnSpc>
                <a:spcPct val="150000"/>
              </a:lnSpc>
              <a:buClr>
                <a:schemeClr val="accent3"/>
              </a:buClr>
              <a:buFont typeface="Wingdings" pitchFamily="2" charset="2"/>
              <a:buChar char="v"/>
            </a:pPr>
            <a:r>
              <a:rPr lang="en-GB" dirty="0">
                <a:solidFill>
                  <a:schemeClr val="accent3"/>
                </a:solidFill>
              </a:rPr>
              <a:t>An expanded noun phrase</a:t>
            </a:r>
          </a:p>
          <a:p>
            <a:pPr marL="285750" lvl="0" indent="-285750">
              <a:lnSpc>
                <a:spcPct val="150000"/>
              </a:lnSpc>
              <a:buClr>
                <a:schemeClr val="accent3"/>
              </a:buClr>
              <a:buFont typeface="Wingdings" pitchFamily="2" charset="2"/>
              <a:buChar char="v"/>
            </a:pPr>
            <a:r>
              <a:rPr lang="en-GB" dirty="0">
                <a:solidFill>
                  <a:schemeClr val="accent3"/>
                </a:solidFill>
              </a:rPr>
              <a:t>A subordinating conjunction starting a sentence</a:t>
            </a:r>
          </a:p>
          <a:p>
            <a:pPr marL="285750" lvl="0" indent="-285750">
              <a:lnSpc>
                <a:spcPct val="150000"/>
              </a:lnSpc>
              <a:buClr>
                <a:schemeClr val="accent3"/>
              </a:buClr>
              <a:buFont typeface="Wingdings" pitchFamily="2" charset="2"/>
              <a:buChar char="v"/>
            </a:pPr>
            <a:r>
              <a:rPr lang="en-GB" dirty="0">
                <a:solidFill>
                  <a:schemeClr val="accent3"/>
                </a:solidFill>
              </a:rPr>
              <a:t>A subordinating conjunction in the middle of a sentence</a:t>
            </a:r>
          </a:p>
          <a:p>
            <a:pPr marL="285750" lvl="0" indent="-285750">
              <a:lnSpc>
                <a:spcPct val="150000"/>
              </a:lnSpc>
              <a:buClr>
                <a:schemeClr val="accent3"/>
              </a:buClr>
              <a:buFont typeface="Wingdings" pitchFamily="2" charset="2"/>
              <a:buChar char="v"/>
            </a:pPr>
            <a:r>
              <a:rPr lang="en-GB" dirty="0">
                <a:solidFill>
                  <a:schemeClr val="accent3"/>
                </a:solidFill>
              </a:rPr>
              <a:t>An interesting or </a:t>
            </a:r>
            <a:r>
              <a:rPr lang="en-GB" dirty="0" smtClean="0">
                <a:solidFill>
                  <a:schemeClr val="accent3"/>
                </a:solidFill>
              </a:rPr>
              <a:t>unusual </a:t>
            </a:r>
            <a:r>
              <a:rPr lang="en-GB" dirty="0">
                <a:solidFill>
                  <a:schemeClr val="accent3"/>
                </a:solidFill>
              </a:rPr>
              <a:t>verb</a:t>
            </a:r>
          </a:p>
          <a:p>
            <a:pPr marL="285750" lvl="0" indent="-285750">
              <a:lnSpc>
                <a:spcPct val="150000"/>
              </a:lnSpc>
              <a:buClr>
                <a:schemeClr val="accent3"/>
              </a:buClr>
              <a:buFont typeface="Wingdings" pitchFamily="2" charset="2"/>
              <a:buChar char="v"/>
            </a:pPr>
            <a:r>
              <a:rPr lang="en-GB" dirty="0">
                <a:solidFill>
                  <a:schemeClr val="accent3"/>
                </a:solidFill>
              </a:rPr>
              <a:t>An interesting or unusual adjective</a:t>
            </a:r>
          </a:p>
          <a:p>
            <a:pPr marL="285750" lvl="0" indent="-285750">
              <a:lnSpc>
                <a:spcPct val="150000"/>
              </a:lnSpc>
              <a:buClr>
                <a:schemeClr val="accent3"/>
              </a:buClr>
              <a:buFont typeface="Wingdings" pitchFamily="2" charset="2"/>
              <a:buChar char="v"/>
            </a:pPr>
            <a:r>
              <a:rPr lang="en-GB" dirty="0">
                <a:solidFill>
                  <a:schemeClr val="accent3"/>
                </a:solidFill>
              </a:rPr>
              <a:t>A question</a:t>
            </a:r>
          </a:p>
          <a:p>
            <a:pPr marL="285750" lvl="0" indent="-285750">
              <a:lnSpc>
                <a:spcPct val="150000"/>
              </a:lnSpc>
              <a:buClr>
                <a:schemeClr val="accent3"/>
              </a:buClr>
              <a:buFont typeface="Wingdings" pitchFamily="2" charset="2"/>
              <a:buChar char="v"/>
            </a:pPr>
            <a:r>
              <a:rPr lang="en-GB" dirty="0">
                <a:solidFill>
                  <a:schemeClr val="accent3"/>
                </a:solidFill>
              </a:rPr>
              <a:t>Emotional language</a:t>
            </a:r>
          </a:p>
          <a:p>
            <a:pPr marL="285750" lvl="0" indent="-285750">
              <a:lnSpc>
                <a:spcPct val="150000"/>
              </a:lnSpc>
              <a:buClr>
                <a:schemeClr val="accent3"/>
              </a:buClr>
              <a:buFont typeface="Wingdings" pitchFamily="2" charset="2"/>
              <a:buChar char="v"/>
            </a:pPr>
            <a:r>
              <a:rPr lang="en-GB" dirty="0">
                <a:solidFill>
                  <a:schemeClr val="accent3"/>
                </a:solidFill>
              </a:rPr>
              <a:t>An example of speech</a:t>
            </a:r>
          </a:p>
        </p:txBody>
      </p:sp>
      <p:sp>
        <p:nvSpPr>
          <p:cNvPr id="80" name="Google Shape;2421;p52"/>
          <p:cNvSpPr txBox="1">
            <a:spLocks noGrp="1"/>
          </p:cNvSpPr>
          <p:nvPr>
            <p:ph type="title"/>
          </p:nvPr>
        </p:nvSpPr>
        <p:spPr>
          <a:xfrm flipH="1">
            <a:off x="5508104" y="307246"/>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chemeClr val="accent2">
                    <a:lumMod val="60000"/>
                    <a:lumOff val="40000"/>
                  </a:schemeClr>
                </a:solidFill>
              </a:rPr>
              <a:t>Can you find:</a:t>
            </a:r>
            <a:endParaRPr dirty="0">
              <a:solidFill>
                <a:schemeClr val="accent2">
                  <a:lumMod val="60000"/>
                  <a:lumOff val="40000"/>
                </a:schemeClr>
              </a:solidFill>
            </a:endParaRPr>
          </a:p>
        </p:txBody>
      </p:sp>
    </p:spTree>
    <p:extLst>
      <p:ext uri="{BB962C8B-B14F-4D97-AF65-F5344CB8AC3E}">
        <p14:creationId xmlns:p14="http://schemas.microsoft.com/office/powerpoint/2010/main" val="88800909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barn(inVertical)">
                                      <p:cBhvr>
                                        <p:cTn id="12" dur="500"/>
                                        <p:tgtEl>
                                          <p:spTgt spid="8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barn(inVertic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barn(inVertical)">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barn(inVertical)">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barn(inVertical)">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barn(inVertical)">
                                      <p:cBhvr>
                                        <p:cTn id="42" dur="5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barn(inVertical)">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barn(inVertical)">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barn(inVertical)">
                                      <p:cBhvr>
                                        <p:cTn id="5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8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7" y="0"/>
            <a:ext cx="2132481"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Recap: </a:t>
            </a:r>
            <a:endParaRPr dirty="0">
              <a:solidFill>
                <a:schemeClr val="accent2">
                  <a:lumMod val="60000"/>
                  <a:lumOff val="40000"/>
                </a:schemeClr>
              </a:solidFill>
            </a:endParaRPr>
          </a:p>
        </p:txBody>
      </p:sp>
      <p:sp>
        <p:nvSpPr>
          <p:cNvPr id="5" name="Google Shape;2421;p52"/>
          <p:cNvSpPr txBox="1">
            <a:spLocks noGrp="1"/>
          </p:cNvSpPr>
          <p:nvPr>
            <p:ph type="title"/>
          </p:nvPr>
        </p:nvSpPr>
        <p:spPr>
          <a:xfrm flipH="1">
            <a:off x="683568" y="1046768"/>
            <a:ext cx="3456385" cy="4055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2000" dirty="0" smtClean="0">
                <a:solidFill>
                  <a:schemeClr val="accent2">
                    <a:lumMod val="60000"/>
                    <a:lumOff val="40000"/>
                  </a:schemeClr>
                </a:solidFill>
              </a:rPr>
              <a:t>E</a:t>
            </a:r>
            <a:r>
              <a:rPr lang="en" sz="2000" dirty="0" smtClean="0">
                <a:solidFill>
                  <a:schemeClr val="accent2">
                    <a:lumMod val="60000"/>
                    <a:lumOff val="40000"/>
                  </a:schemeClr>
                </a:solidFill>
              </a:rPr>
              <a:t>xpanded noun phrase</a:t>
            </a:r>
            <a:endParaRPr sz="2000" dirty="0">
              <a:solidFill>
                <a:schemeClr val="accent2">
                  <a:lumMod val="60000"/>
                  <a:lumOff val="40000"/>
                </a:schemeClr>
              </a:solidFill>
            </a:endParaRPr>
          </a:p>
        </p:txBody>
      </p:sp>
      <p:sp>
        <p:nvSpPr>
          <p:cNvPr id="6" name="Google Shape;2421;p52"/>
          <p:cNvSpPr txBox="1">
            <a:spLocks noGrp="1"/>
          </p:cNvSpPr>
          <p:nvPr>
            <p:ph type="title"/>
          </p:nvPr>
        </p:nvSpPr>
        <p:spPr>
          <a:xfrm flipH="1">
            <a:off x="683568" y="2414920"/>
            <a:ext cx="2736305" cy="4055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2000" dirty="0" smtClean="0">
                <a:solidFill>
                  <a:schemeClr val="accent2">
                    <a:lumMod val="60000"/>
                    <a:lumOff val="40000"/>
                  </a:schemeClr>
                </a:solidFill>
              </a:rPr>
              <a:t>Fronted adverbial</a:t>
            </a:r>
            <a:endParaRPr sz="2000" dirty="0">
              <a:solidFill>
                <a:schemeClr val="accent2">
                  <a:lumMod val="60000"/>
                  <a:lumOff val="40000"/>
                </a:schemeClr>
              </a:solidFill>
            </a:endParaRPr>
          </a:p>
        </p:txBody>
      </p:sp>
      <p:sp>
        <p:nvSpPr>
          <p:cNvPr id="7" name="Google Shape;2421;p52"/>
          <p:cNvSpPr txBox="1">
            <a:spLocks noGrp="1"/>
          </p:cNvSpPr>
          <p:nvPr>
            <p:ph type="title"/>
          </p:nvPr>
        </p:nvSpPr>
        <p:spPr>
          <a:xfrm flipH="1">
            <a:off x="539552" y="3593544"/>
            <a:ext cx="3168352" cy="4055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2000" dirty="0" smtClean="0">
                <a:solidFill>
                  <a:schemeClr val="accent2">
                    <a:lumMod val="60000"/>
                    <a:lumOff val="40000"/>
                  </a:schemeClr>
                </a:solidFill>
              </a:rPr>
              <a:t>Subordinate clause</a:t>
            </a:r>
            <a:endParaRPr sz="2000" dirty="0">
              <a:solidFill>
                <a:schemeClr val="accent2">
                  <a:lumMod val="60000"/>
                  <a:lumOff val="40000"/>
                </a:schemeClr>
              </a:solidFill>
            </a:endParaRPr>
          </a:p>
        </p:txBody>
      </p:sp>
      <p:sp>
        <p:nvSpPr>
          <p:cNvPr id="8" name="TextBox 7"/>
          <p:cNvSpPr txBox="1"/>
          <p:nvPr/>
        </p:nvSpPr>
        <p:spPr>
          <a:xfrm>
            <a:off x="611560" y="1478816"/>
            <a:ext cx="6255239" cy="400110"/>
          </a:xfrm>
          <a:prstGeom prst="rect">
            <a:avLst/>
          </a:prstGeom>
          <a:noFill/>
        </p:spPr>
        <p:txBody>
          <a:bodyPr wrap="none" rtlCol="0">
            <a:spAutoFit/>
          </a:bodyPr>
          <a:lstStyle/>
          <a:p>
            <a:pPr marL="342900" indent="-342900">
              <a:buClr>
                <a:schemeClr val="accent3"/>
              </a:buClr>
              <a:buFont typeface="Wingdings" pitchFamily="2" charset="2"/>
              <a:buChar char="v"/>
            </a:pPr>
            <a:r>
              <a:rPr lang="en-GB" sz="2000" dirty="0" smtClean="0">
                <a:solidFill>
                  <a:schemeClr val="accent3"/>
                </a:solidFill>
              </a:rPr>
              <a:t>We saw the </a:t>
            </a:r>
            <a:r>
              <a:rPr lang="en-GB" sz="2000" dirty="0" smtClean="0">
                <a:solidFill>
                  <a:srgbClr val="FF0000"/>
                </a:solidFill>
              </a:rPr>
              <a:t>bright, glowing orb </a:t>
            </a:r>
            <a:r>
              <a:rPr lang="en-GB" sz="2000" dirty="0" smtClean="0">
                <a:solidFill>
                  <a:schemeClr val="accent3"/>
                </a:solidFill>
              </a:rPr>
              <a:t>racing towards us. </a:t>
            </a:r>
            <a:endParaRPr lang="en-GB" sz="2000" dirty="0" smtClean="0">
              <a:solidFill>
                <a:schemeClr val="accent3"/>
              </a:solidFill>
            </a:endParaRPr>
          </a:p>
        </p:txBody>
      </p:sp>
      <p:sp>
        <p:nvSpPr>
          <p:cNvPr id="9" name="TextBox 8"/>
          <p:cNvSpPr txBox="1"/>
          <p:nvPr/>
        </p:nvSpPr>
        <p:spPr>
          <a:xfrm>
            <a:off x="611560" y="2846968"/>
            <a:ext cx="7494359" cy="400110"/>
          </a:xfrm>
          <a:prstGeom prst="rect">
            <a:avLst/>
          </a:prstGeom>
          <a:noFill/>
        </p:spPr>
        <p:txBody>
          <a:bodyPr wrap="none" rtlCol="0">
            <a:spAutoFit/>
          </a:bodyPr>
          <a:lstStyle/>
          <a:p>
            <a:pPr marL="342900" indent="-342900">
              <a:buClr>
                <a:schemeClr val="accent3"/>
              </a:buClr>
              <a:buFont typeface="Wingdings" pitchFamily="2" charset="2"/>
              <a:buChar char="v"/>
            </a:pPr>
            <a:r>
              <a:rPr lang="en-GB" sz="2000" dirty="0" smtClean="0">
                <a:solidFill>
                  <a:srgbClr val="00B0F0"/>
                </a:solidFill>
              </a:rPr>
              <a:t>Incredibly,</a:t>
            </a:r>
            <a:r>
              <a:rPr lang="en-GB" sz="2000" dirty="0" smtClean="0">
                <a:solidFill>
                  <a:schemeClr val="accent3"/>
                </a:solidFill>
              </a:rPr>
              <a:t> we saw the </a:t>
            </a:r>
            <a:r>
              <a:rPr lang="en-GB" sz="2000" dirty="0" smtClean="0">
                <a:solidFill>
                  <a:srgbClr val="FF0000"/>
                </a:solidFill>
              </a:rPr>
              <a:t>bright, glowing orb </a:t>
            </a:r>
            <a:r>
              <a:rPr lang="en-GB" sz="2000" dirty="0" smtClean="0">
                <a:solidFill>
                  <a:schemeClr val="accent3"/>
                </a:solidFill>
              </a:rPr>
              <a:t>racing towards us. </a:t>
            </a:r>
            <a:endParaRPr lang="en-GB" sz="2000" dirty="0" smtClean="0">
              <a:solidFill>
                <a:schemeClr val="accent3"/>
              </a:solidFill>
            </a:endParaRPr>
          </a:p>
        </p:txBody>
      </p:sp>
      <p:sp>
        <p:nvSpPr>
          <p:cNvPr id="10" name="TextBox 9"/>
          <p:cNvSpPr txBox="1"/>
          <p:nvPr/>
        </p:nvSpPr>
        <p:spPr>
          <a:xfrm>
            <a:off x="678041" y="4143112"/>
            <a:ext cx="8430463" cy="707886"/>
          </a:xfrm>
          <a:prstGeom prst="rect">
            <a:avLst/>
          </a:prstGeom>
          <a:noFill/>
        </p:spPr>
        <p:txBody>
          <a:bodyPr wrap="square" rtlCol="0">
            <a:spAutoFit/>
          </a:bodyPr>
          <a:lstStyle/>
          <a:p>
            <a:pPr marL="342900" indent="-342900">
              <a:buClr>
                <a:schemeClr val="accent3"/>
              </a:buClr>
              <a:buFont typeface="Wingdings" pitchFamily="2" charset="2"/>
              <a:buChar char="v"/>
            </a:pPr>
            <a:r>
              <a:rPr lang="en-GB" sz="2000" dirty="0" smtClean="0">
                <a:solidFill>
                  <a:srgbClr val="00B0F0"/>
                </a:solidFill>
              </a:rPr>
              <a:t>Incredibly,</a:t>
            </a:r>
            <a:r>
              <a:rPr lang="en-GB" sz="2000" dirty="0" smtClean="0">
                <a:solidFill>
                  <a:schemeClr val="accent3"/>
                </a:solidFill>
              </a:rPr>
              <a:t> we saw the </a:t>
            </a:r>
            <a:r>
              <a:rPr lang="en-GB" sz="2000" dirty="0" smtClean="0">
                <a:solidFill>
                  <a:srgbClr val="FF0000"/>
                </a:solidFill>
              </a:rPr>
              <a:t>bright, glowing orb </a:t>
            </a:r>
            <a:r>
              <a:rPr lang="en-GB" sz="2000" dirty="0" smtClean="0">
                <a:solidFill>
                  <a:schemeClr val="accent3"/>
                </a:solidFill>
              </a:rPr>
              <a:t>racing towards us </a:t>
            </a:r>
            <a:r>
              <a:rPr lang="en-GB" sz="2000" dirty="0" smtClean="0">
                <a:solidFill>
                  <a:srgbClr val="D41CC7"/>
                </a:solidFill>
              </a:rPr>
              <a:t>as it roared through the sky</a:t>
            </a:r>
            <a:r>
              <a:rPr lang="en-GB" sz="2000" dirty="0" smtClean="0">
                <a:solidFill>
                  <a:schemeClr val="accent3"/>
                </a:solidFill>
              </a:rPr>
              <a:t>.. </a:t>
            </a:r>
            <a:endParaRPr lang="en-GB" sz="2000" dirty="0" smtClean="0">
              <a:solidFill>
                <a:schemeClr val="accent3"/>
              </a:solidFill>
            </a:endParaRPr>
          </a:p>
        </p:txBody>
      </p:sp>
      <p:sp>
        <p:nvSpPr>
          <p:cNvPr id="11" name="Notched Right Arrow 10"/>
          <p:cNvSpPr/>
          <p:nvPr/>
        </p:nvSpPr>
        <p:spPr>
          <a:xfrm rot="12951930">
            <a:off x="2160319" y="3230670"/>
            <a:ext cx="504056" cy="288032"/>
          </a:xfrm>
          <a:prstGeom prst="notchedRightArrow">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2" name="Notched Right Arrow 11"/>
          <p:cNvSpPr/>
          <p:nvPr/>
        </p:nvSpPr>
        <p:spPr>
          <a:xfrm rot="7012789">
            <a:off x="2114104" y="3999096"/>
            <a:ext cx="504056" cy="288032"/>
          </a:xfrm>
          <a:prstGeom prst="notchedRightArrow">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915943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07505" y="195486"/>
            <a:ext cx="8873930"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What is a </a:t>
            </a:r>
            <a:r>
              <a:rPr lang="en" sz="3600" dirty="0" smtClean="0">
                <a:solidFill>
                  <a:schemeClr val="accent2">
                    <a:lumMod val="60000"/>
                    <a:lumOff val="40000"/>
                  </a:schemeClr>
                </a:solidFill>
              </a:rPr>
              <a:t>post modifier?</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itle 7"/>
          <p:cNvSpPr>
            <a:spLocks noGrp="1"/>
          </p:cNvSpPr>
          <p:nvPr>
            <p:ph type="title" idx="2"/>
          </p:nvPr>
        </p:nvSpPr>
        <p:spPr>
          <a:xfrm>
            <a:off x="665988" y="1059582"/>
            <a:ext cx="7907684" cy="613500"/>
          </a:xfrm>
        </p:spPr>
        <p:txBody>
          <a:bodyPr/>
          <a:lstStyle/>
          <a:p>
            <a:r>
              <a:rPr lang="en-GB" b="0" dirty="0" smtClean="0">
                <a:latin typeface="+mn-lt"/>
              </a:rPr>
              <a:t>A </a:t>
            </a:r>
            <a:r>
              <a:rPr lang="en-GB" b="0" dirty="0" smtClean="0">
                <a:solidFill>
                  <a:srgbClr val="FF0000"/>
                </a:solidFill>
                <a:latin typeface="+mn-lt"/>
              </a:rPr>
              <a:t>post modifier </a:t>
            </a:r>
            <a:r>
              <a:rPr lang="en-GB" b="0" dirty="0" smtClean="0">
                <a:latin typeface="+mn-lt"/>
              </a:rPr>
              <a:t>provides information after the noun. </a:t>
            </a:r>
            <a:br>
              <a:rPr lang="en-GB" b="0" dirty="0" smtClean="0">
                <a:latin typeface="+mn-lt"/>
              </a:rPr>
            </a:br>
            <a:r>
              <a:rPr lang="en-GB" b="0" dirty="0">
                <a:latin typeface="+mn-lt"/>
              </a:rPr>
              <a:t/>
            </a:r>
            <a:br>
              <a:rPr lang="en-GB" b="0" dirty="0">
                <a:latin typeface="+mn-lt"/>
              </a:rPr>
            </a:br>
            <a:endParaRPr lang="en-GB" b="0" dirty="0">
              <a:latin typeface="+mn-lt"/>
            </a:endParaRPr>
          </a:p>
        </p:txBody>
      </p:sp>
      <p:sp>
        <p:nvSpPr>
          <p:cNvPr id="9" name="Rectangle 8"/>
          <p:cNvSpPr/>
          <p:nvPr/>
        </p:nvSpPr>
        <p:spPr>
          <a:xfrm>
            <a:off x="1619672" y="1633684"/>
            <a:ext cx="5976664" cy="1015663"/>
          </a:xfrm>
          <a:prstGeom prst="rect">
            <a:avLst/>
          </a:prstGeom>
        </p:spPr>
        <p:txBody>
          <a:bodyPr wrap="square">
            <a:spAutoFit/>
          </a:bodyPr>
          <a:lstStyle/>
          <a:p>
            <a:r>
              <a:rPr lang="en-GB" sz="2000" dirty="0">
                <a:solidFill>
                  <a:schemeClr val="accent3"/>
                </a:solidFill>
              </a:rPr>
              <a:t>The easiest way to use a post modifier is to say... </a:t>
            </a:r>
            <a:br>
              <a:rPr lang="en-GB" sz="2000" dirty="0">
                <a:solidFill>
                  <a:schemeClr val="accent3"/>
                </a:solidFill>
              </a:rPr>
            </a:br>
            <a:r>
              <a:rPr lang="en-GB" sz="2000" dirty="0">
                <a:solidFill>
                  <a:schemeClr val="accent3"/>
                </a:solidFill>
              </a:rPr>
              <a:t/>
            </a:r>
            <a:br>
              <a:rPr lang="en-GB" sz="2000" dirty="0">
                <a:solidFill>
                  <a:schemeClr val="accent3"/>
                </a:solidFill>
              </a:rPr>
            </a:br>
            <a:endParaRPr lang="en-GB" sz="2000" dirty="0">
              <a:solidFill>
                <a:schemeClr val="accent3"/>
              </a:solidFill>
            </a:endParaRPr>
          </a:p>
        </p:txBody>
      </p:sp>
      <p:sp>
        <p:nvSpPr>
          <p:cNvPr id="10" name="Rectangle 9"/>
          <p:cNvSpPr/>
          <p:nvPr/>
        </p:nvSpPr>
        <p:spPr>
          <a:xfrm>
            <a:off x="2195736" y="2198237"/>
            <a:ext cx="4572000" cy="1015663"/>
          </a:xfrm>
          <a:prstGeom prst="rect">
            <a:avLst/>
          </a:prstGeom>
        </p:spPr>
        <p:txBody>
          <a:bodyPr>
            <a:spAutoFit/>
          </a:bodyPr>
          <a:lstStyle/>
          <a:p>
            <a:pPr algn="ctr"/>
            <a:r>
              <a:rPr lang="en-GB" sz="2000" dirty="0">
                <a:solidFill>
                  <a:schemeClr val="accent3"/>
                </a:solidFill>
              </a:rPr>
              <a:t>who was</a:t>
            </a:r>
            <a:br>
              <a:rPr lang="en-GB" sz="2000" dirty="0">
                <a:solidFill>
                  <a:schemeClr val="accent3"/>
                </a:solidFill>
              </a:rPr>
            </a:br>
            <a:r>
              <a:rPr lang="en-GB" sz="2000" dirty="0">
                <a:solidFill>
                  <a:schemeClr val="accent3"/>
                </a:solidFill>
              </a:rPr>
              <a:t>that was</a:t>
            </a:r>
            <a:br>
              <a:rPr lang="en-GB" sz="2000" dirty="0">
                <a:solidFill>
                  <a:schemeClr val="accent3"/>
                </a:solidFill>
              </a:rPr>
            </a:br>
            <a:r>
              <a:rPr lang="en-GB" sz="2000" dirty="0">
                <a:solidFill>
                  <a:schemeClr val="accent3"/>
                </a:solidFill>
              </a:rPr>
              <a:t>which </a:t>
            </a:r>
            <a:r>
              <a:rPr lang="en-GB" sz="2000" dirty="0" smtClean="0">
                <a:solidFill>
                  <a:schemeClr val="accent3"/>
                </a:solidFill>
              </a:rPr>
              <a:t>was</a:t>
            </a:r>
            <a:endParaRPr lang="en-GB" sz="2000" dirty="0">
              <a:solidFill>
                <a:schemeClr val="accent3"/>
              </a:solidFill>
            </a:endParaRPr>
          </a:p>
        </p:txBody>
      </p:sp>
      <p:sp>
        <p:nvSpPr>
          <p:cNvPr id="11" name="Rectangle 10"/>
          <p:cNvSpPr/>
          <p:nvPr/>
        </p:nvSpPr>
        <p:spPr>
          <a:xfrm>
            <a:off x="1187623" y="3274926"/>
            <a:ext cx="7619369" cy="1477328"/>
          </a:xfrm>
          <a:prstGeom prst="rect">
            <a:avLst/>
          </a:prstGeom>
        </p:spPr>
        <p:txBody>
          <a:bodyPr wrap="square">
            <a:spAutoFit/>
          </a:bodyPr>
          <a:lstStyle/>
          <a:p>
            <a:pPr>
              <a:lnSpc>
                <a:spcPct val="150000"/>
              </a:lnSpc>
            </a:pPr>
            <a:r>
              <a:rPr lang="en-GB" sz="2000" dirty="0">
                <a:solidFill>
                  <a:schemeClr val="accent3"/>
                </a:solidFill>
              </a:rPr>
              <a:t>The orb, </a:t>
            </a:r>
            <a:r>
              <a:rPr lang="en-GB" sz="2000" dirty="0">
                <a:solidFill>
                  <a:schemeClr val="tx1">
                    <a:lumMod val="50000"/>
                    <a:lumOff val="50000"/>
                  </a:schemeClr>
                </a:solidFill>
              </a:rPr>
              <a:t>which was </a:t>
            </a:r>
            <a:r>
              <a:rPr lang="en-GB" sz="2000" dirty="0">
                <a:solidFill>
                  <a:srgbClr val="FF0000"/>
                </a:solidFill>
              </a:rPr>
              <a:t>flying towards us</a:t>
            </a:r>
            <a:r>
              <a:rPr lang="en-GB" sz="2000" dirty="0">
                <a:solidFill>
                  <a:schemeClr val="accent3"/>
                </a:solidFill>
              </a:rPr>
              <a:t>, shone like the sun.</a:t>
            </a:r>
            <a:br>
              <a:rPr lang="en-GB" sz="2000" dirty="0">
                <a:solidFill>
                  <a:schemeClr val="accent3"/>
                </a:solidFill>
              </a:rPr>
            </a:br>
            <a:r>
              <a:rPr lang="en-GB" sz="2000" dirty="0">
                <a:solidFill>
                  <a:schemeClr val="accent3"/>
                </a:solidFill>
              </a:rPr>
              <a:t>My heart </a:t>
            </a:r>
            <a:r>
              <a:rPr lang="en-GB" sz="2000" dirty="0">
                <a:solidFill>
                  <a:schemeClr val="tx1">
                    <a:lumMod val="50000"/>
                    <a:lumOff val="50000"/>
                  </a:schemeClr>
                </a:solidFill>
              </a:rPr>
              <a:t>that was </a:t>
            </a:r>
            <a:r>
              <a:rPr lang="en-GB" sz="2000" dirty="0">
                <a:solidFill>
                  <a:srgbClr val="FF0000"/>
                </a:solidFill>
              </a:rPr>
              <a:t>pounding within my chest </a:t>
            </a:r>
            <a:r>
              <a:rPr lang="en-GB" sz="2000" dirty="0">
                <a:solidFill>
                  <a:schemeClr val="accent3"/>
                </a:solidFill>
              </a:rPr>
              <a:t>was twisted in two.</a:t>
            </a:r>
            <a:br>
              <a:rPr lang="en-GB" sz="2000" dirty="0">
                <a:solidFill>
                  <a:schemeClr val="accent3"/>
                </a:solidFill>
              </a:rPr>
            </a:br>
            <a:r>
              <a:rPr lang="en-GB" sz="2000" dirty="0">
                <a:solidFill>
                  <a:schemeClr val="accent3"/>
                </a:solidFill>
              </a:rPr>
              <a:t>Tim, </a:t>
            </a:r>
            <a:r>
              <a:rPr lang="en-GB" sz="2000" dirty="0">
                <a:solidFill>
                  <a:schemeClr val="tx1">
                    <a:lumMod val="50000"/>
                    <a:lumOff val="50000"/>
                  </a:schemeClr>
                </a:solidFill>
              </a:rPr>
              <a:t>who was </a:t>
            </a:r>
            <a:r>
              <a:rPr lang="en-GB" sz="2000" dirty="0">
                <a:solidFill>
                  <a:srgbClr val="FF0000"/>
                </a:solidFill>
              </a:rPr>
              <a:t>my best friend</a:t>
            </a:r>
            <a:r>
              <a:rPr lang="en-GB" sz="2000" dirty="0">
                <a:solidFill>
                  <a:schemeClr val="accent3"/>
                </a:solidFill>
              </a:rPr>
              <a:t>, stood beside me.</a:t>
            </a:r>
            <a:endParaRPr lang="en-GB" sz="2000" dirty="0">
              <a:solidFill>
                <a:schemeClr val="accent3"/>
              </a:solidFill>
            </a:endParaRPr>
          </a:p>
        </p:txBody>
      </p:sp>
    </p:spTree>
    <p:extLst>
      <p:ext uri="{BB962C8B-B14F-4D97-AF65-F5344CB8AC3E}">
        <p14:creationId xmlns:p14="http://schemas.microsoft.com/office/powerpoint/2010/main" val="2043660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Recap: Simile</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899592" y="945506"/>
            <a:ext cx="6605690" cy="61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dirty="0" smtClean="0">
                <a:solidFill>
                  <a:schemeClr val="accent2">
                    <a:lumMod val="60000"/>
                    <a:lumOff val="40000"/>
                  </a:schemeClr>
                </a:solidFill>
              </a:rPr>
              <a:t>Can you explain what a simile is?</a:t>
            </a:r>
            <a:endParaRPr dirty="0">
              <a:solidFill>
                <a:schemeClr val="accent2">
                  <a:lumMod val="60000"/>
                  <a:lumOff val="40000"/>
                </a:schemeClr>
              </a:solidFill>
            </a:endParaRPr>
          </a:p>
        </p:txBody>
      </p:sp>
      <p:sp>
        <p:nvSpPr>
          <p:cNvPr id="49" name="Google Shape;1626;p40"/>
          <p:cNvSpPr txBox="1">
            <a:spLocks noGrp="1"/>
          </p:cNvSpPr>
          <p:nvPr>
            <p:ph type="title" idx="2"/>
          </p:nvPr>
        </p:nvSpPr>
        <p:spPr>
          <a:xfrm>
            <a:off x="1043608" y="1650021"/>
            <a:ext cx="6605690" cy="613500"/>
          </a:xfrm>
          <a:prstGeom prst="rect">
            <a:avLst/>
          </a:prstGeom>
        </p:spPr>
        <p:txBody>
          <a:bodyPr spcFirstLastPara="1" wrap="square" lIns="91425" tIns="91425" rIns="91425" bIns="91425" anchor="t" anchorCtr="0">
            <a:noAutofit/>
          </a:bodyPr>
          <a:lstStyle/>
          <a:p>
            <a:pPr lvl="0"/>
            <a:r>
              <a:rPr lang="en-GB" b="0" dirty="0" smtClean="0">
                <a:latin typeface="+mn-lt"/>
              </a:rPr>
              <a:t>A simile compares something to something else to help us understand what it looks like better.</a:t>
            </a:r>
            <a:r>
              <a:rPr lang="en-GB" b="0" dirty="0">
                <a:latin typeface="+mn-lt"/>
              </a:rPr>
              <a:t/>
            </a:r>
            <a:br>
              <a:rPr lang="en-GB" b="0" dirty="0">
                <a:latin typeface="+mn-lt"/>
              </a:rPr>
            </a:br>
            <a:endParaRPr dirty="0">
              <a:solidFill>
                <a:schemeClr val="accent2">
                  <a:lumMod val="60000"/>
                  <a:lumOff val="40000"/>
                </a:schemeClr>
              </a:solidFill>
              <a:latin typeface="+mn-lt"/>
            </a:endParaRPr>
          </a:p>
        </p:txBody>
      </p:sp>
      <p:sp>
        <p:nvSpPr>
          <p:cNvPr id="2" name="Rectangle 1"/>
          <p:cNvSpPr/>
          <p:nvPr/>
        </p:nvSpPr>
        <p:spPr>
          <a:xfrm>
            <a:off x="1763688" y="2686021"/>
            <a:ext cx="5328592" cy="1938992"/>
          </a:xfrm>
          <a:prstGeom prst="rect">
            <a:avLst/>
          </a:prstGeom>
        </p:spPr>
        <p:txBody>
          <a:bodyPr wrap="square">
            <a:spAutoFit/>
          </a:bodyPr>
          <a:lstStyle/>
          <a:p>
            <a:pPr lvl="0" algn="ctr">
              <a:lnSpc>
                <a:spcPct val="150000"/>
              </a:lnSpc>
            </a:pPr>
            <a:r>
              <a:rPr lang="en-GB" sz="2000" dirty="0">
                <a:solidFill>
                  <a:schemeClr val="accent3"/>
                </a:solidFill>
              </a:rPr>
              <a:t>My heart </a:t>
            </a:r>
            <a:r>
              <a:rPr lang="en-GB" sz="2000" dirty="0" smtClean="0">
                <a:solidFill>
                  <a:schemeClr val="accent3"/>
                </a:solidFill>
              </a:rPr>
              <a:t>froze like ice. </a:t>
            </a:r>
            <a:r>
              <a:rPr lang="en-GB" sz="2000" dirty="0">
                <a:solidFill>
                  <a:schemeClr val="accent3"/>
                </a:solidFill>
              </a:rPr>
              <a:t/>
            </a:r>
            <a:br>
              <a:rPr lang="en-GB" sz="2000" dirty="0">
                <a:solidFill>
                  <a:schemeClr val="accent3"/>
                </a:solidFill>
              </a:rPr>
            </a:br>
            <a:r>
              <a:rPr lang="en-GB" sz="2000" dirty="0">
                <a:solidFill>
                  <a:schemeClr val="accent3"/>
                </a:solidFill>
              </a:rPr>
              <a:t>The orb thundered </a:t>
            </a:r>
            <a:r>
              <a:rPr lang="en-GB" sz="2000" dirty="0" smtClean="0">
                <a:solidFill>
                  <a:schemeClr val="accent3"/>
                </a:solidFill>
              </a:rPr>
              <a:t>overhead like a rocket.</a:t>
            </a:r>
            <a:r>
              <a:rPr lang="en-GB" sz="2000" dirty="0">
                <a:solidFill>
                  <a:schemeClr val="accent3"/>
                </a:solidFill>
              </a:rPr>
              <a:t/>
            </a:r>
            <a:br>
              <a:rPr lang="en-GB" sz="2000" dirty="0">
                <a:solidFill>
                  <a:schemeClr val="accent3"/>
                </a:solidFill>
              </a:rPr>
            </a:br>
            <a:r>
              <a:rPr lang="en-GB" sz="2000" dirty="0" smtClean="0">
                <a:solidFill>
                  <a:schemeClr val="accent3"/>
                </a:solidFill>
              </a:rPr>
              <a:t>The orb shone like sunshine.</a:t>
            </a:r>
            <a:r>
              <a:rPr lang="en-GB" sz="2000" dirty="0">
                <a:solidFill>
                  <a:schemeClr val="accent3"/>
                </a:solidFill>
              </a:rPr>
              <a:t/>
            </a:r>
            <a:br>
              <a:rPr lang="en-GB" sz="2000" dirty="0">
                <a:solidFill>
                  <a:schemeClr val="accent3"/>
                </a:solidFill>
              </a:rPr>
            </a:br>
            <a:r>
              <a:rPr lang="en-GB" sz="2000" dirty="0">
                <a:solidFill>
                  <a:schemeClr val="accent3"/>
                </a:solidFill>
              </a:rPr>
              <a:t>My voice </a:t>
            </a:r>
            <a:r>
              <a:rPr lang="en-GB" sz="2000" dirty="0" smtClean="0">
                <a:solidFill>
                  <a:schemeClr val="accent3"/>
                </a:solidFill>
              </a:rPr>
              <a:t>croaked like a frog. </a:t>
            </a:r>
            <a:endParaRPr lang="en-GB" sz="2000" dirty="0">
              <a:solidFill>
                <a:schemeClr val="accent3"/>
              </a:solidFill>
            </a:endParaRPr>
          </a:p>
        </p:txBody>
      </p:sp>
    </p:spTree>
    <p:extLst>
      <p:ext uri="{BB962C8B-B14F-4D97-AF65-F5344CB8AC3E}">
        <p14:creationId xmlns:p14="http://schemas.microsoft.com/office/powerpoint/2010/main" val="32859506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barn(inVertical)">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49" grpId="0"/>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07503" y="123478"/>
            <a:ext cx="8957479"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Complete the sheet:</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185863"/>
            <a:ext cx="4752975"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35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10531</TotalTime>
  <Words>543</Words>
  <Application>Microsoft Office PowerPoint</Application>
  <PresentationFormat>On-screen Show (16:9)</PresentationFormat>
  <Paragraphs>66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Orbitron</vt:lpstr>
      <vt:lpstr>Barlow</vt:lpstr>
      <vt:lpstr>Wingdings</vt:lpstr>
      <vt:lpstr>Science Fiction Day by Slidesgo</vt:lpstr>
      <vt:lpstr>Read Write Create</vt:lpstr>
      <vt:lpstr>Success Criteria</vt:lpstr>
      <vt:lpstr>Quick Vocab Quiz</vt:lpstr>
      <vt:lpstr>Purpose and Outcome</vt:lpstr>
      <vt:lpstr>Chapter 8</vt:lpstr>
      <vt:lpstr>Recap: </vt:lpstr>
      <vt:lpstr>What is a post modifier?</vt:lpstr>
      <vt:lpstr>Recap: Simile</vt:lpstr>
      <vt:lpstr>Complete the sheet:</vt:lpstr>
      <vt:lpstr>Class Discussion: </vt:lpstr>
      <vt:lpstr>Ideas collector:</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94</cp:revision>
  <dcterms:modified xsi:type="dcterms:W3CDTF">2023-04-23T21:42:33Z</dcterms:modified>
</cp:coreProperties>
</file>